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A560-4310-4D3F-A642-93BF4F45C88B}" type="datetimeFigureOut">
              <a:rPr lang="es-ES" smtClean="0"/>
              <a:pPr/>
              <a:t>05/07/2011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Denia et al., ICCSA 2011</a:t>
            </a: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5D1CA-EE68-4C85-81D5-B073A2DE500C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57942-0862-4999-88A7-042A605D7F96}" type="datetimeFigureOut">
              <a:rPr lang="es-ES" smtClean="0"/>
              <a:pPr/>
              <a:t>05/07/2011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Denia et al., ICCSA 2011</a:t>
            </a: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A7BED-0206-4BC7-8F7E-71DBFB46FC37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D6AE-25B6-4341-A550-DFD45D9D1256}" type="datetime1">
              <a:rPr lang="es-ES" smtClean="0"/>
              <a:pPr/>
              <a:t>05/07/2011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976-1250-417D-B151-63D213A749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1825-3BEA-4BEF-848F-312AB273CA59}" type="datetime1">
              <a:rPr lang="es-ES" smtClean="0"/>
              <a:pPr/>
              <a:t>05/07/2011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976-1250-417D-B151-63D213A7492A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FA4A-1D78-428B-B8FE-F296ADCBDA40}" type="datetime1">
              <a:rPr lang="es-ES" smtClean="0"/>
              <a:pPr/>
              <a:t>05/07/2011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GB" smtClean="0"/>
              <a:t>Denia et al., ICCSA 2011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976-1250-417D-B151-63D213A7492A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0AEA-F54B-41BD-8B8D-A61411CC81C8}" type="datetime1">
              <a:rPr lang="es-ES" smtClean="0"/>
              <a:pPr/>
              <a:t>05/07/2011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6074808" cy="274320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smtClean="0"/>
              <a:t>Denia et al., ICCSA 2011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8EB7-D20D-4873-BA66-F64867281650}" type="datetime1">
              <a:rPr lang="es-ES" smtClean="0"/>
              <a:pPr/>
              <a:t>05/07/2011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976-1250-417D-B151-63D213A7492A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C82-EDE5-4A35-9441-AD12298331B1}" type="datetime1">
              <a:rPr lang="es-ES" smtClean="0"/>
              <a:pPr/>
              <a:t>05/07/2011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976-1250-417D-B151-63D213A7492A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F836-C75D-43F7-9AB5-BA02AE92CD79}" type="datetime1">
              <a:rPr lang="es-ES" smtClean="0"/>
              <a:pPr/>
              <a:t>05/07/2011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976-1250-417D-B151-63D213A7492A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F4C8-991B-4EE2-9B3A-7952DB083744}" type="datetime1">
              <a:rPr lang="es-ES" smtClean="0"/>
              <a:pPr/>
              <a:t>05/07/2011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976-1250-417D-B151-63D213A7492A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D66-33D2-4D7E-B39D-F440CB6FAA51}" type="datetime1">
              <a:rPr lang="es-ES" smtClean="0"/>
              <a:pPr/>
              <a:t>05/07/2011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976-1250-417D-B151-63D213A7492A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DE6F-12B1-4C0B-B2FF-E409CC34A0A6}" type="datetime1">
              <a:rPr lang="es-ES" smtClean="0"/>
              <a:pPr/>
              <a:t>05/07/2011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976-1250-417D-B151-63D213A749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8B0481E-A9F6-4808-8A36-FF596314B718}" type="datetime1">
              <a:rPr lang="es-ES" smtClean="0"/>
              <a:pPr/>
              <a:t>05/07/2011</a:t>
            </a:fld>
            <a:endParaRPr lang="en-GB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GB" smtClean="0"/>
              <a:t>Denia et al., ICCSA 2011</a:t>
            </a: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6573976-1250-417D-B151-63D213A7492A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0BAB66-2ABF-48E1-90CF-329F28757C62}" type="datetime1">
              <a:rPr lang="es-ES" smtClean="0"/>
              <a:pPr/>
              <a:t>05/07/2011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GB" smtClean="0"/>
              <a:t>Denia et al., ICCSA 2011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6573976-1250-417D-B151-63D213A7492A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09866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/>
              <a:t>Low Cost Virtual Animation Effects for Sports Broadcasting:</a:t>
            </a:r>
            <a:br>
              <a:rPr lang="en-US" dirty="0"/>
            </a:br>
            <a:r>
              <a:rPr lang="en-US" dirty="0"/>
              <a:t>Mosaics, Flags and Big-sized Flags</a:t>
            </a:r>
            <a:endParaRPr lang="en-GB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571612"/>
            <a:ext cx="8077200" cy="1285884"/>
          </a:xfrm>
        </p:spPr>
        <p:txBody>
          <a:bodyPr>
            <a:normAutofit/>
          </a:bodyPr>
          <a:lstStyle/>
          <a:p>
            <a:r>
              <a:rPr lang="es-ES" dirty="0" smtClean="0"/>
              <a:t>A. </a:t>
            </a:r>
            <a:r>
              <a:rPr lang="es-ES" dirty="0"/>
              <a:t>Denia, </a:t>
            </a:r>
            <a:r>
              <a:rPr lang="es-ES" dirty="0" smtClean="0"/>
              <a:t>J. </a:t>
            </a:r>
            <a:r>
              <a:rPr lang="es-ES" dirty="0" err="1"/>
              <a:t>Ribelles</a:t>
            </a:r>
            <a:r>
              <a:rPr lang="es-ES" dirty="0"/>
              <a:t>, </a:t>
            </a:r>
            <a:r>
              <a:rPr lang="es-ES" dirty="0" smtClean="0"/>
              <a:t>Á. </a:t>
            </a:r>
            <a:r>
              <a:rPr lang="es-ES" dirty="0"/>
              <a:t>López and </a:t>
            </a:r>
            <a:r>
              <a:rPr lang="es-ES" dirty="0" smtClean="0"/>
              <a:t>Ó. </a:t>
            </a:r>
            <a:r>
              <a:rPr lang="es-ES" dirty="0"/>
              <a:t>Belmonte </a:t>
            </a:r>
            <a:br>
              <a:rPr lang="es-ES" dirty="0"/>
            </a:br>
            <a:r>
              <a:rPr lang="es-ES" dirty="0" err="1" smtClean="0"/>
              <a:t>Institute</a:t>
            </a:r>
            <a:r>
              <a:rPr lang="es-ES" dirty="0" smtClean="0"/>
              <a:t> </a:t>
            </a:r>
            <a:r>
              <a:rPr lang="es-ES" dirty="0"/>
              <a:t>of New </a:t>
            </a:r>
            <a:r>
              <a:rPr lang="es-ES" dirty="0" err="1"/>
              <a:t>Imaging</a:t>
            </a:r>
            <a:r>
              <a:rPr lang="es-ES" dirty="0"/>
              <a:t> Technologies, </a:t>
            </a:r>
            <a:r>
              <a:rPr lang="es-ES" dirty="0" err="1"/>
              <a:t>Universitat</a:t>
            </a:r>
            <a:r>
              <a:rPr lang="es-ES" dirty="0"/>
              <a:t> Jaume I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the tracking?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9708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user picks on the display the corners of the area where the animation effect will be overlaid.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We use the Lucas-</a:t>
            </a:r>
            <a:r>
              <a:rPr lang="en-GB" dirty="0" err="1" smtClean="0"/>
              <a:t>Kanade</a:t>
            </a:r>
            <a:r>
              <a:rPr lang="en-GB" dirty="0" smtClean="0"/>
              <a:t> method.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 dirty="0"/>
          </a:p>
        </p:txBody>
      </p:sp>
      <p:pic>
        <p:nvPicPr>
          <p:cNvPr id="5" name="4 Imagen" descr="frame0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786058"/>
            <a:ext cx="5500726" cy="30941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Tracking example</a:t>
            </a:r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 dirty="0"/>
          </a:p>
        </p:txBody>
      </p:sp>
      <p:pic>
        <p:nvPicPr>
          <p:cNvPr id="5" name="4 Imagen" descr="frame0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928802"/>
            <a:ext cx="7405739" cy="41657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Mosaics, description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consider these issues:</a:t>
            </a:r>
          </a:p>
          <a:p>
            <a:pPr lvl="1"/>
            <a:r>
              <a:rPr lang="en-GB" dirty="0" smtClean="0"/>
              <a:t>The </a:t>
            </a:r>
            <a:r>
              <a:rPr lang="en-GB" dirty="0" err="1" smtClean="0"/>
              <a:t>tesseras</a:t>
            </a:r>
            <a:r>
              <a:rPr lang="en-GB" dirty="0" smtClean="0"/>
              <a:t> are not raised simultaneously</a:t>
            </a:r>
          </a:p>
          <a:p>
            <a:pPr lvl="1"/>
            <a:r>
              <a:rPr lang="en-GB" dirty="0" smtClean="0"/>
              <a:t>Lack of spectators</a:t>
            </a:r>
          </a:p>
          <a:p>
            <a:pPr lvl="1"/>
            <a:r>
              <a:rPr lang="en-GB" dirty="0" smtClean="0"/>
              <a:t>The spectators have different heights</a:t>
            </a:r>
          </a:p>
          <a:p>
            <a:pPr lvl="1"/>
            <a:r>
              <a:rPr lang="en-GB" dirty="0" smtClean="0"/>
              <a:t>The </a:t>
            </a:r>
            <a:r>
              <a:rPr lang="en-GB" dirty="0" err="1" smtClean="0"/>
              <a:t>tesseras</a:t>
            </a:r>
            <a:r>
              <a:rPr lang="en-GB" dirty="0" smtClean="0"/>
              <a:t> cannot remain still</a:t>
            </a:r>
          </a:p>
          <a:p>
            <a:pPr lvl="1"/>
            <a:r>
              <a:rPr lang="en-GB" dirty="0" smtClean="0"/>
              <a:t>Change of </a:t>
            </a:r>
            <a:r>
              <a:rPr lang="en-GB" dirty="0" err="1" smtClean="0"/>
              <a:t>tesseras</a:t>
            </a:r>
            <a:r>
              <a:rPr lang="en-GB" dirty="0" smtClean="0"/>
              <a:t> for displaying different contents</a:t>
            </a:r>
          </a:p>
          <a:p>
            <a:pPr lvl="1"/>
            <a:r>
              <a:rPr lang="en-GB" dirty="0" smtClean="0"/>
              <a:t>Mosaic descent will not be simultaneous</a:t>
            </a:r>
          </a:p>
          <a:p>
            <a:pPr lvl="1"/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Mosaics, construction	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mosaic is represented as a </a:t>
            </a:r>
            <a:r>
              <a:rPr lang="en-GB" dirty="0" err="1" smtClean="0"/>
              <a:t>tessera</a:t>
            </a:r>
            <a:r>
              <a:rPr lang="en-GB" dirty="0" smtClean="0"/>
              <a:t> matrix with the size of the stands</a:t>
            </a:r>
          </a:p>
          <a:p>
            <a:r>
              <a:rPr lang="en-GB" dirty="0" smtClean="0"/>
              <a:t>We use a mask to mark </a:t>
            </a:r>
            <a:r>
              <a:rPr lang="en-GB" dirty="0" err="1" smtClean="0"/>
              <a:t>tesseras</a:t>
            </a:r>
            <a:r>
              <a:rPr lang="en-GB" dirty="0" smtClean="0"/>
              <a:t> not to be shown:</a:t>
            </a:r>
          </a:p>
          <a:p>
            <a:pPr lvl="1"/>
            <a:r>
              <a:rPr lang="en-GB" dirty="0" smtClean="0"/>
              <a:t>Steps, gates, empty seats, etc.</a:t>
            </a:r>
          </a:p>
          <a:p>
            <a:r>
              <a:rPr lang="en-GB" dirty="0" smtClean="0"/>
              <a:t>We apply random vertical displacement, using the Box-Muller transform, to simulate height differences</a:t>
            </a:r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Mosaics, animation</a:t>
            </a:r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 dirty="0"/>
          </a:p>
        </p:txBody>
      </p:sp>
      <p:pic>
        <p:nvPicPr>
          <p:cNvPr id="5" name="4 Imagen" descr="frame00135-mosa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45760"/>
            <a:ext cx="8072462" cy="45407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Little flags, description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consider these issues:</a:t>
            </a:r>
          </a:p>
          <a:p>
            <a:pPr lvl="1"/>
            <a:r>
              <a:rPr lang="en-GB" dirty="0" smtClean="0"/>
              <a:t>The absence of flags is higher than that of </a:t>
            </a:r>
            <a:r>
              <a:rPr lang="en-GB" dirty="0" err="1" smtClean="0"/>
              <a:t>tesseras</a:t>
            </a:r>
            <a:endParaRPr lang="en-GB" dirty="0" smtClean="0"/>
          </a:p>
          <a:p>
            <a:pPr lvl="1"/>
            <a:r>
              <a:rPr lang="en-GB" dirty="0" smtClean="0"/>
              <a:t>The size of the </a:t>
            </a:r>
            <a:r>
              <a:rPr lang="en-GB" dirty="0" err="1" smtClean="0"/>
              <a:t>flaig</a:t>
            </a:r>
            <a:r>
              <a:rPr lang="en-GB" dirty="0" smtClean="0"/>
              <a:t> is variable</a:t>
            </a:r>
          </a:p>
          <a:p>
            <a:pPr lvl="1"/>
            <a:r>
              <a:rPr lang="en-GB" dirty="0" smtClean="0"/>
              <a:t>Each flag show an image</a:t>
            </a:r>
          </a:p>
          <a:p>
            <a:pPr lvl="1"/>
            <a:r>
              <a:rPr lang="en-GB" dirty="0" smtClean="0"/>
              <a:t>The movement of a flag is stronger than </a:t>
            </a:r>
            <a:r>
              <a:rPr lang="en-GB" dirty="0" err="1" smtClean="0"/>
              <a:t>tesseras</a:t>
            </a:r>
            <a:r>
              <a:rPr lang="en-GB" dirty="0" smtClean="0"/>
              <a:t> swinging</a:t>
            </a:r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Little flags, construction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model is identical to that of the mosaic</a:t>
            </a:r>
          </a:p>
          <a:p>
            <a:r>
              <a:rPr lang="en-GB" dirty="0" smtClean="0"/>
              <a:t>The masking matrix is also used to mark the type of flag</a:t>
            </a:r>
          </a:p>
          <a:p>
            <a:r>
              <a:rPr lang="en-GB" dirty="0" smtClean="0"/>
              <a:t>To simulate a higher movement, we just increase the amplitude of the noise function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 dirty="0"/>
          </a:p>
        </p:txBody>
      </p:sp>
      <p:pic>
        <p:nvPicPr>
          <p:cNvPr id="5" name="4 Imagen" descr="flag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5" y="4500570"/>
            <a:ext cx="9133609" cy="17026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Little flags, animation</a:t>
            </a:r>
            <a:endParaRPr lang="en-GB" dirty="0"/>
          </a:p>
        </p:txBody>
      </p:sp>
      <p:pic>
        <p:nvPicPr>
          <p:cNvPr id="5" name="4 Marcador de contenido" descr="frame00135-fla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0022" y="1774825"/>
            <a:ext cx="8223956" cy="4625975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Big-sized flag, description and construction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consider these issues:</a:t>
            </a:r>
          </a:p>
          <a:p>
            <a:pPr lvl="1"/>
            <a:r>
              <a:rPr lang="en-GB" dirty="0" smtClean="0"/>
              <a:t>All the pieces are connected</a:t>
            </a:r>
          </a:p>
          <a:p>
            <a:pPr lvl="1"/>
            <a:r>
              <a:rPr lang="en-GB" dirty="0" smtClean="0"/>
              <a:t>The absence of spectators is not considered</a:t>
            </a:r>
          </a:p>
          <a:p>
            <a:pPr lvl="1"/>
            <a:r>
              <a:rPr lang="en-GB" dirty="0" smtClean="0"/>
              <a:t>The audience pushes the flag </a:t>
            </a:r>
            <a:r>
              <a:rPr lang="en-GB" dirty="0" smtClean="0"/>
              <a:t>upwards </a:t>
            </a:r>
            <a:r>
              <a:rPr lang="en-GB" dirty="0" smtClean="0"/>
              <a:t>above their heads</a:t>
            </a:r>
          </a:p>
          <a:p>
            <a:pPr lvl="1"/>
            <a:r>
              <a:rPr lang="en-GB" dirty="0" smtClean="0"/>
              <a:t>Unfolding and folding are simulated</a:t>
            </a:r>
          </a:p>
          <a:p>
            <a:r>
              <a:rPr lang="en-GB" dirty="0" smtClean="0"/>
              <a:t>The masking matrix is not necessary</a:t>
            </a:r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Big-sized flag, animation</a:t>
            </a:r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 dirty="0"/>
          </a:p>
        </p:txBody>
      </p:sp>
      <p:pic>
        <p:nvPicPr>
          <p:cNvPr id="6" name="5 Imagen" descr="saban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631" y="1714488"/>
            <a:ext cx="3866251" cy="2353806"/>
          </a:xfrm>
          <a:prstGeom prst="rect">
            <a:avLst/>
          </a:prstGeom>
        </p:spPr>
      </p:pic>
      <p:pic>
        <p:nvPicPr>
          <p:cNvPr id="5" name="4 Marcador de contenido" descr="sabana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14744" y="3278811"/>
            <a:ext cx="5305264" cy="300770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111441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We want to be able to easily add animation effects in real-time to make the broadcast of the event more spectacular.</a:t>
            </a:r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/>
          </a:p>
        </p:txBody>
      </p:sp>
      <p:pic>
        <p:nvPicPr>
          <p:cNvPr id="5" name="4 Imagen" descr="anfiel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837" y="1928802"/>
            <a:ext cx="7934325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results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Video show</a:t>
            </a:r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and future work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We have presented a technique to simulate the animation effects performed by the audience in the stands of a stadium</a:t>
            </a:r>
          </a:p>
          <a:p>
            <a:r>
              <a:rPr lang="en-GB" dirty="0" smtClean="0"/>
              <a:t>We take into account issues like absence of spectators, height and movement</a:t>
            </a:r>
          </a:p>
          <a:p>
            <a:r>
              <a:rPr lang="en-GB" dirty="0" smtClean="0"/>
              <a:t>The animation is processed in real-time</a:t>
            </a:r>
          </a:p>
          <a:p>
            <a:r>
              <a:rPr lang="en-GB" dirty="0" smtClean="0"/>
              <a:t>Visual results are quite satisfactory</a:t>
            </a:r>
          </a:p>
          <a:p>
            <a:r>
              <a:rPr lang="en-GB" dirty="0" smtClean="0"/>
              <a:t>We plan:</a:t>
            </a:r>
          </a:p>
          <a:p>
            <a:pPr lvl="1"/>
            <a:r>
              <a:rPr lang="en-GB" dirty="0" smtClean="0"/>
              <a:t>To research the simulation of other </a:t>
            </a:r>
            <a:r>
              <a:rPr lang="en-GB" dirty="0" smtClean="0"/>
              <a:t>effects: domino,…</a:t>
            </a:r>
            <a:endParaRPr lang="en-GB" dirty="0" smtClean="0"/>
          </a:p>
          <a:p>
            <a:pPr lvl="1"/>
            <a:r>
              <a:rPr lang="en-GB" dirty="0" smtClean="0"/>
              <a:t>To improve the tracking system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do that now?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0063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Commercial products: </a:t>
            </a:r>
          </a:p>
          <a:p>
            <a:pPr lvl="1"/>
            <a:r>
              <a:rPr lang="en-GB" dirty="0" smtClean="0"/>
              <a:t>BBC - The PIERO project, VIZRT - </a:t>
            </a:r>
            <a:r>
              <a:rPr lang="en-GB" dirty="0" err="1" smtClean="0"/>
              <a:t>Viz</a:t>
            </a:r>
            <a:r>
              <a:rPr lang="en-GB" dirty="0" smtClean="0"/>
              <a:t> Arena, RT Software - TOG Sports, etc.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Expensive and training is required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/>
          </a:p>
        </p:txBody>
      </p:sp>
      <p:pic>
        <p:nvPicPr>
          <p:cNvPr id="4" name="3 Imagen" descr="t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3000372"/>
            <a:ext cx="5451093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aim:</a:t>
            </a:r>
          </a:p>
          <a:p>
            <a:pPr lvl="1"/>
            <a:r>
              <a:rPr lang="en-GB" dirty="0" smtClean="0"/>
              <a:t>to overlay animated computer-generated graphics during sports broadcast</a:t>
            </a:r>
          </a:p>
          <a:p>
            <a:pPr lvl="1"/>
            <a:r>
              <a:rPr lang="en-GB" dirty="0" smtClean="0"/>
              <a:t>to simulate some of the effects performed by the audience in the stands:</a:t>
            </a:r>
          </a:p>
          <a:p>
            <a:pPr lvl="2"/>
            <a:r>
              <a:rPr lang="en-GB" dirty="0" err="1" smtClean="0"/>
              <a:t>Mosaicing</a:t>
            </a:r>
            <a:endParaRPr lang="en-GB" dirty="0" smtClean="0"/>
          </a:p>
          <a:p>
            <a:pPr lvl="2"/>
            <a:r>
              <a:rPr lang="en-GB" dirty="0" smtClean="0"/>
              <a:t>Waving of little flags</a:t>
            </a:r>
          </a:p>
          <a:p>
            <a:pPr lvl="2"/>
            <a:r>
              <a:rPr lang="en-GB" dirty="0" smtClean="0"/>
              <a:t>Unfolding and waving of  a big-sized flags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Mosaicing</a:t>
            </a:r>
            <a:endParaRPr lang="en-GB" dirty="0"/>
          </a:p>
        </p:txBody>
      </p:sp>
      <p:pic>
        <p:nvPicPr>
          <p:cNvPr id="5" name="4 Marcador de contenido" descr="r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0112" y="2120900"/>
            <a:ext cx="7343775" cy="3933825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Little flags</a:t>
            </a:r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/>
          </a:p>
        </p:txBody>
      </p:sp>
      <p:pic>
        <p:nvPicPr>
          <p:cNvPr id="5" name="4 Imagen" descr="bander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1995505"/>
            <a:ext cx="7239000" cy="39338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Big-sized flag</a:t>
            </a:r>
            <a:endParaRPr lang="en-GB" dirty="0"/>
          </a:p>
        </p:txBody>
      </p:sp>
      <p:pic>
        <p:nvPicPr>
          <p:cNvPr id="5" name="4 Marcador de contenido" descr="bander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125662"/>
            <a:ext cx="7315200" cy="392430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develop a simple method using low-cost graphics hardware, enabling to any TV production company to use it</a:t>
            </a:r>
          </a:p>
          <a:p>
            <a:r>
              <a:rPr lang="en-GB" dirty="0" smtClean="0"/>
              <a:t>Visual realism, so that the animation seems actually performed by the audience</a:t>
            </a:r>
          </a:p>
          <a:p>
            <a:r>
              <a:rPr lang="en-GB" dirty="0" smtClean="0"/>
              <a:t>Real-time, current graphics hardware has proved to perform well for real-time rendering</a:t>
            </a:r>
          </a:p>
          <a:p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proposal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We define:</a:t>
            </a:r>
          </a:p>
          <a:p>
            <a:pPr lvl="1"/>
            <a:r>
              <a:rPr lang="en-GB" dirty="0" smtClean="0"/>
              <a:t>A common geometry model</a:t>
            </a:r>
          </a:p>
          <a:p>
            <a:pPr lvl="2"/>
            <a:r>
              <a:rPr lang="en-GB" dirty="0" smtClean="0"/>
              <a:t>To represent the arrangement of the stands, spectator absences, heights, etc.</a:t>
            </a:r>
          </a:p>
          <a:p>
            <a:pPr lvl="1"/>
            <a:r>
              <a:rPr lang="en-GB" dirty="0" smtClean="0"/>
              <a:t>A construction process for each effect</a:t>
            </a:r>
          </a:p>
          <a:p>
            <a:pPr lvl="2"/>
            <a:r>
              <a:rPr lang="en-GB" dirty="0" smtClean="0"/>
              <a:t>Instantiate the geometry model to the particular characteristics of each effect: size, textures, type of movement, etc.</a:t>
            </a:r>
          </a:p>
          <a:p>
            <a:pPr lvl="1"/>
            <a:r>
              <a:rPr lang="en-GB" dirty="0" smtClean="0"/>
              <a:t>A common animation process by means of a </a:t>
            </a:r>
            <a:r>
              <a:rPr lang="en-GB" dirty="0" err="1" smtClean="0"/>
              <a:t>Shader</a:t>
            </a:r>
            <a:endParaRPr lang="en-GB" dirty="0" smtClean="0"/>
          </a:p>
          <a:p>
            <a:pPr lvl="2"/>
            <a:r>
              <a:rPr lang="en-GB" dirty="0" smtClean="0"/>
              <a:t>Three stages: appearance, exposition and </a:t>
            </a:r>
            <a:r>
              <a:rPr lang="en-GB" dirty="0" err="1" smtClean="0"/>
              <a:t>disaearance</a:t>
            </a:r>
            <a:endParaRPr lang="en-GB" dirty="0" smtClean="0"/>
          </a:p>
          <a:p>
            <a:pPr lvl="2"/>
            <a:r>
              <a:rPr lang="en-GB" dirty="0" smtClean="0"/>
              <a:t>Use of a noise function to modify </a:t>
            </a:r>
            <a:r>
              <a:rPr lang="en-GB" dirty="0" err="1" smtClean="0"/>
              <a:t>sahpe</a:t>
            </a:r>
            <a:r>
              <a:rPr lang="en-GB" dirty="0" smtClean="0"/>
              <a:t> and position of the objects</a:t>
            </a:r>
          </a:p>
          <a:p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Denia et al., ICCSA 2011</a:t>
            </a: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187</TotalTime>
  <Words>702</Words>
  <Application>Microsoft Office PowerPoint</Application>
  <PresentationFormat>Presentación en pantalla (4:3)</PresentationFormat>
  <Paragraphs>113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Módulo</vt:lpstr>
      <vt:lpstr>Low Cost Virtual Animation Effects for Sports Broadcasting: Mosaics, Flags and Big-sized Flags</vt:lpstr>
      <vt:lpstr>Motivation</vt:lpstr>
      <vt:lpstr>How can we do that now?</vt:lpstr>
      <vt:lpstr>Goal</vt:lpstr>
      <vt:lpstr>Mosaicing</vt:lpstr>
      <vt:lpstr>Little flags</vt:lpstr>
      <vt:lpstr>Big-sized flag</vt:lpstr>
      <vt:lpstr>Challenge</vt:lpstr>
      <vt:lpstr>The proposal</vt:lpstr>
      <vt:lpstr>What about the tracking?</vt:lpstr>
      <vt:lpstr>Tracking example</vt:lpstr>
      <vt:lpstr>Mosaics, description</vt:lpstr>
      <vt:lpstr>Mosaics, construction </vt:lpstr>
      <vt:lpstr>Mosaics, animation</vt:lpstr>
      <vt:lpstr>Little flags, description</vt:lpstr>
      <vt:lpstr>Little flags, construction</vt:lpstr>
      <vt:lpstr>Little flags, animation</vt:lpstr>
      <vt:lpstr>Big-sized flag, description and construction</vt:lpstr>
      <vt:lpstr>Big-sized flag, animation</vt:lpstr>
      <vt:lpstr>More results</vt:lpstr>
      <vt:lpstr>Conclusions and future work</vt:lpstr>
    </vt:vector>
  </TitlesOfParts>
  <Company>DLSI-UJI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Cost Virtual Animation Effects for Sports Broadcasting: Mosaics, Flags and Big-sized Flags</dc:title>
  <dc:creator>ribelles</dc:creator>
  <cp:lastModifiedBy>ribelles</cp:lastModifiedBy>
  <cp:revision>25</cp:revision>
  <dcterms:created xsi:type="dcterms:W3CDTF">2011-06-15T08:49:03Z</dcterms:created>
  <dcterms:modified xsi:type="dcterms:W3CDTF">2011-07-05T14:29:53Z</dcterms:modified>
</cp:coreProperties>
</file>